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3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17F1D-78C2-43AF-8DDB-29A7C51130E2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3F9EA-5BE1-44D5-B6D8-D808B301F6FD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3F9EA-5BE1-44D5-B6D8-D808B301F6FD}" type="slidenum">
              <a:rPr lang="pt-PT" smtClean="0"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9764" y="2702563"/>
            <a:ext cx="6952016" cy="6215218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9764" y="8917776"/>
            <a:ext cx="6952016" cy="160798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766" y="8961096"/>
            <a:ext cx="6952015" cy="1057911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764" y="1280160"/>
            <a:ext cx="6952016" cy="67959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09765" y="10019007"/>
            <a:ext cx="6952014" cy="921596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764" y="2702560"/>
            <a:ext cx="6952016" cy="3698240"/>
          </a:xfrm>
        </p:spPr>
        <p:txBody>
          <a:bodyPr/>
          <a:lstStyle>
            <a:lvl1pPr>
              <a:defRPr sz="504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09764" y="6827520"/>
            <a:ext cx="6952016" cy="4409440"/>
          </a:xfrm>
        </p:spPr>
        <p:txBody>
          <a:bodyPr anchor="ctr">
            <a:normAutofit/>
          </a:bodyPr>
          <a:lstStyle>
            <a:lvl1pPr marL="0" indent="0">
              <a:buNone/>
              <a:defRPr sz="189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0480" y="2702560"/>
            <a:ext cx="6301101" cy="4336965"/>
          </a:xfrm>
        </p:spPr>
        <p:txBody>
          <a:bodyPr/>
          <a:lstStyle>
            <a:lvl1pPr>
              <a:defRPr sz="504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520586" y="7039525"/>
            <a:ext cx="5734217" cy="6387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7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09764" y="8121226"/>
            <a:ext cx="6952016" cy="3129280"/>
          </a:xfrm>
        </p:spPr>
        <p:txBody>
          <a:bodyPr anchor="ctr">
            <a:normAutofit/>
          </a:bodyPr>
          <a:lstStyle>
            <a:lvl1pPr marL="0" indent="0">
              <a:buNone/>
              <a:defRPr sz="189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707592" y="1813005"/>
            <a:ext cx="631671" cy="206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81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49675" y="4879069"/>
            <a:ext cx="631671" cy="206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810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764" y="5831842"/>
            <a:ext cx="6952017" cy="3085936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09764" y="8917778"/>
            <a:ext cx="6952016" cy="1606080"/>
          </a:xfrm>
        </p:spPr>
        <p:txBody>
          <a:bodyPr anchor="t"/>
          <a:lstStyle>
            <a:lvl1pPr marL="0" indent="0" algn="l">
              <a:buNone/>
              <a:defRPr sz="21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1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8576" y="3698240"/>
            <a:ext cx="2321261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513949" y="4978400"/>
            <a:ext cx="2305888" cy="670009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059179" y="3698240"/>
            <a:ext cx="2312892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050866" y="4978400"/>
            <a:ext cx="2321205" cy="670009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12163" y="3698240"/>
            <a:ext cx="2309641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612163" y="4978400"/>
            <a:ext cx="2309641" cy="670009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935101" y="3982720"/>
            <a:ext cx="0" cy="73964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4182" y="3982720"/>
            <a:ext cx="0" cy="740484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1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3949" y="7935105"/>
            <a:ext cx="2315893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3949" y="4124960"/>
            <a:ext cx="2315893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513949" y="9010797"/>
            <a:ext cx="2315893" cy="1230486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063682" y="7935105"/>
            <a:ext cx="2308389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063681" y="4124960"/>
            <a:ext cx="2308389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062615" y="9010795"/>
            <a:ext cx="2311447" cy="1230486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12163" y="7935105"/>
            <a:ext cx="2309641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612162" y="4124960"/>
            <a:ext cx="2309641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612066" y="9010791"/>
            <a:ext cx="2312700" cy="1230486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935101" y="3982720"/>
            <a:ext cx="0" cy="73964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4182" y="3982720"/>
            <a:ext cx="0" cy="740484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1271" y="803067"/>
            <a:ext cx="1380533" cy="10875433"/>
          </a:xfrm>
        </p:spPr>
        <p:txBody>
          <a:bodyPr vert="eaVert" anchor="b" anchorCtr="0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3949" y="1443316"/>
            <a:ext cx="5847253" cy="10235183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766" y="5341905"/>
            <a:ext cx="6952015" cy="3575874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09764" y="8917778"/>
            <a:ext cx="6952016" cy="1606080"/>
          </a:xfrm>
        </p:spPr>
        <p:txBody>
          <a:bodyPr anchor="t"/>
          <a:lstStyle>
            <a:lvl1pPr marL="0" indent="0" algn="l">
              <a:buNone/>
              <a:defRPr sz="21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69085" y="3846409"/>
            <a:ext cx="3463019" cy="7832091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54074" y="3838041"/>
            <a:ext cx="3463021" cy="7840457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9085" y="3556000"/>
            <a:ext cx="3463018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69085" y="4693920"/>
            <a:ext cx="3463019" cy="6984578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54075" y="3556000"/>
            <a:ext cx="3463019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54075" y="4693920"/>
            <a:ext cx="3463019" cy="6984578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763" y="2702560"/>
            <a:ext cx="2679035" cy="2702560"/>
          </a:xfrm>
        </p:spPr>
        <p:txBody>
          <a:bodyPr anchor="b"/>
          <a:lstStyle>
            <a:lvl1pPr algn="l">
              <a:defRPr sz="252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8867" y="2702560"/>
            <a:ext cx="4092914" cy="8534400"/>
          </a:xfrm>
        </p:spPr>
        <p:txBody>
          <a:bodyPr anchor="ctr">
            <a:normAutofit/>
          </a:bodyPr>
          <a:lstStyle>
            <a:lvl1pPr>
              <a:defRPr sz="2100"/>
            </a:lvl1pPr>
            <a:lvl2pPr>
              <a:defRPr sz="1890"/>
            </a:lvl2pPr>
            <a:lvl3pPr>
              <a:defRPr sz="1680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09763" y="5841326"/>
            <a:ext cx="2679035" cy="5405118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8939" y="3461158"/>
            <a:ext cx="4011708" cy="2939642"/>
          </a:xfrm>
        </p:spPr>
        <p:txBody>
          <a:bodyPr anchor="b">
            <a:normAutofit/>
          </a:bodyPr>
          <a:lstStyle>
            <a:lvl1pPr algn="l">
              <a:defRPr sz="378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74194" y="2133600"/>
            <a:ext cx="2520971" cy="8534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09763" y="6827520"/>
            <a:ext cx="4005464" cy="2560320"/>
          </a:xfrm>
        </p:spPr>
        <p:txBody>
          <a:bodyPr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614404" y="3129280"/>
            <a:ext cx="2960370" cy="52628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974324" y="-853440"/>
            <a:ext cx="1680210" cy="29870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614404" y="11379200"/>
            <a:ext cx="1040130" cy="18491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1687" y="4978400"/>
            <a:ext cx="4400550" cy="7823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81777" y="5405120"/>
            <a:ext cx="2480310" cy="44094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132926" y="0"/>
            <a:ext cx="720090" cy="2052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946" y="845073"/>
            <a:ext cx="7408149" cy="261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085" y="3832127"/>
            <a:ext cx="7047237" cy="783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65244" y="3507076"/>
            <a:ext cx="1849118" cy="24009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5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25FF69-9B8D-484E-B66C-E1F5EA240130}" type="datetimeFigureOut">
              <a:rPr lang="pt-PT" smtClean="0"/>
              <a:t>14-04-2025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4968919" y="6184995"/>
            <a:ext cx="7204951" cy="240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5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154753" y="552041"/>
            <a:ext cx="660254" cy="14330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94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80060" rtl="0" eaLnBrk="1" latinLnBrk="0" hangingPunct="1">
        <a:spcBef>
          <a:spcPct val="0"/>
        </a:spcBef>
        <a:buNone/>
        <a:defRPr sz="441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45" indent="-360045" algn="l" defTabSz="480060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80415" indent="-300355" algn="l" defTabSz="480060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9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001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802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6027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4033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12039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6004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0805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1" y="11676185"/>
            <a:ext cx="7717638" cy="96715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Imagem 7" descr="Uma imagem com design gráfico, Gráficos, Tipo de letra, logótipo&#10;&#10;Os conteúdos gerados por IA poderão estar incorretos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19" y="184461"/>
            <a:ext cx="1371600" cy="1713029"/>
          </a:xfrm>
          <a:prstGeom prst="rect">
            <a:avLst/>
          </a:prstGeom>
        </p:spPr>
      </p:pic>
      <p:sp>
        <p:nvSpPr>
          <p:cNvPr id="11" name="CaixaDeTexto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184461"/>
            <a:ext cx="7287819" cy="134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pt-PT" sz="2400" b="1" dirty="0"/>
              <a:t>Juntos a Construir o Futuro: </a:t>
            </a:r>
            <a:r>
              <a:rPr lang="pt-PT" sz="2000" b="1" dirty="0"/>
              <a:t>Estratégias, Aprendizagem e Projetos que Fazem a Diferença</a:t>
            </a:r>
          </a:p>
        </p:txBody>
      </p:sp>
      <p:sp>
        <p:nvSpPr>
          <p:cNvPr id="16" name="CaixaDeTexto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6984" y="2395557"/>
            <a:ext cx="9601199" cy="92467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89404" y="1966418"/>
            <a:ext cx="8010269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           Grupo de Teatro “</a:t>
            </a:r>
            <a:r>
              <a:rPr lang="pt-PT" sz="2200" b="1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Rios em Cena”</a:t>
            </a:r>
          </a:p>
        </p:txBody>
      </p:sp>
      <p:sp>
        <p:nvSpPr>
          <p:cNvPr id="13" name="CaixaDeTexto 12"/>
          <p:cNvSpPr txBox="1">
            <a:spLocks/>
          </p:cNvSpPr>
          <p:nvPr/>
        </p:nvSpPr>
        <p:spPr>
          <a:xfrm>
            <a:off x="589822" y="2406473"/>
            <a:ext cx="80102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Alunos </a:t>
            </a:r>
            <a:r>
              <a:rPr lang="pt-PT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dos</a:t>
            </a:r>
            <a:r>
              <a:rPr lang="pt-PT" sz="1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2º/3º ciclos  e Secundário</a:t>
            </a:r>
          </a:p>
        </p:txBody>
      </p:sp>
      <p:sp>
        <p:nvSpPr>
          <p:cNvPr id="14" name="CaixaDeTexto 13"/>
          <p:cNvSpPr txBox="1">
            <a:spLocks/>
          </p:cNvSpPr>
          <p:nvPr/>
        </p:nvSpPr>
        <p:spPr>
          <a:xfrm>
            <a:off x="449475" y="2785824"/>
            <a:ext cx="5699411" cy="1310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 </a:t>
            </a:r>
          </a:p>
          <a:p>
            <a:pPr algn="just">
              <a:lnSpc>
                <a:spcPct val="150000"/>
              </a:lnSpc>
            </a:pPr>
            <a:r>
              <a:rPr lang="pt-P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Clube de Teatro funciona como uma atividade extra-curricular que favorece o crescimento pessoal, afetivo e social dos alunos através da dinamização de práticas artísticas. </a:t>
            </a:r>
          </a:p>
          <a:p>
            <a:pPr algn="just">
              <a:lnSpc>
                <a:spcPct val="150000"/>
              </a:lnSpc>
            </a:pPr>
            <a:r>
              <a:rPr lang="pt-P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atividades promovidas contribuem para a aquisição de técnicas de expressão, o desenvolvimento da concentração e do espírito de equipa. </a:t>
            </a:r>
            <a:endParaRPr lang="pt-PT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>
            <a:spLocks/>
          </p:cNvSpPr>
          <p:nvPr/>
        </p:nvSpPr>
        <p:spPr>
          <a:xfrm>
            <a:off x="589822" y="4378631"/>
            <a:ext cx="5471795" cy="200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355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 atividade</a:t>
            </a:r>
          </a:p>
          <a:p>
            <a:pPr algn="just">
              <a:lnSpc>
                <a:spcPct val="150000"/>
              </a:lnSpc>
            </a:pPr>
            <a:r>
              <a:rPr lang="pt-P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presente ano letivo, o Clube concentrou-se em dois projetos: </a:t>
            </a:r>
            <a:r>
              <a:rPr lang="pt-PT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voz contrafeita da poesia </a:t>
            </a:r>
            <a:r>
              <a:rPr lang="pt-P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pt-P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baseada em textos de A. O'Neill, celebrando os cem anos do nascimento do poeta); </a:t>
            </a:r>
            <a:r>
              <a:rPr lang="pt-PT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Tulpa </a:t>
            </a:r>
            <a:r>
              <a:rPr lang="pt-P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(peça encenada no âmbito do projeto PANOS do Teatro Nacional D. Maria).</a:t>
            </a:r>
          </a:p>
          <a:p>
            <a:pPr algn="just">
              <a:lnSpc>
                <a:spcPct val="150000"/>
              </a:lnSpc>
            </a:pPr>
            <a:r>
              <a:rPr lang="pt-P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Clube colabora, ainda, nas Festas do Concelho, nas Pomonas Camonianas e em momentos especiais da vida escolar.</a:t>
            </a:r>
            <a:endParaRPr lang="pt-PT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PT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>
            <a:spLocks/>
          </p:cNvSpPr>
          <p:nvPr/>
        </p:nvSpPr>
        <p:spPr>
          <a:xfrm>
            <a:off x="574675" y="6414440"/>
            <a:ext cx="3583940" cy="2017414"/>
          </a:xfrm>
          <a:prstGeom prst="roundRect">
            <a:avLst>
              <a:gd name="adj" fmla="val 8694"/>
            </a:avLst>
          </a:prstGeom>
          <a:solidFill>
            <a:srgbClr val="10969E"/>
          </a:solidFill>
          <a:ln w="101600"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000" tIns="0" rIns="108000" bIns="10800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PT" dirty="0"/>
              <a:t>Envolvimento dos alunos</a:t>
            </a:r>
            <a:endParaRPr lang="pt-PT" sz="900" dirty="0">
              <a:solidFill>
                <a:schemeClr val="tx1"/>
              </a:solidFill>
            </a:endParaRPr>
          </a:p>
          <a:p>
            <a:pPr algn="just"/>
            <a:r>
              <a:rPr lang="pt-PT" sz="1100" b="0" dirty="0">
                <a:solidFill>
                  <a:schemeClr val="tx1"/>
                </a:solidFill>
                <a:sym typeface="+mn-ea"/>
              </a:rPr>
              <a:t>  Sob a coordenação do Artista Residente e uma docente do Agrupamento, os alunos  são chamados a colaborar em todas as fases do processo de criação dos espetáculos: escolha/seleção dos textos, opções da encenação, divulgação dos espetáculos.</a:t>
            </a:r>
            <a:endParaRPr lang="pt-PT" sz="1100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>
            <a:spLocks/>
          </p:cNvSpPr>
          <p:nvPr/>
        </p:nvSpPr>
        <p:spPr>
          <a:xfrm>
            <a:off x="480060" y="8738085"/>
            <a:ext cx="2040255" cy="202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355" b="1" dirty="0">
                <a:solidFill>
                  <a:srgbClr val="1096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 algn="just">
              <a:lnSpc>
                <a:spcPct val="150000"/>
              </a:lnSpc>
            </a:pPr>
            <a:r>
              <a:rPr lang="pt-P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Grupo utiliza o Cineteatro  para ensaios e apresentações,  complementando com material e  apoio humano da Escola os meios técnicos deste espaço cultural.</a:t>
            </a:r>
          </a:p>
          <a:p>
            <a:pPr>
              <a:lnSpc>
                <a:spcPct val="150000"/>
              </a:lnSpc>
            </a:pPr>
            <a:endParaRPr lang="pt-PT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757805" y="11428730"/>
            <a:ext cx="4086225" cy="21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8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Ensaios</a:t>
            </a:r>
            <a:r>
              <a:rPr lang="pt-PT" sz="800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Tulpa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785" y="2565269"/>
            <a:ext cx="2449830" cy="34671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675" y="8326601"/>
            <a:ext cx="2236379" cy="31655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0815" y="9218295"/>
            <a:ext cx="3820160" cy="21494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4985" y="6081395"/>
            <a:ext cx="2146300" cy="277431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2090" y="6081395"/>
            <a:ext cx="2491105" cy="1875790"/>
          </a:xfrm>
          <a:prstGeom prst="rect">
            <a:avLst/>
          </a:prstGeom>
        </p:spPr>
      </p:pic>
      <p:sp>
        <p:nvSpPr>
          <p:cNvPr id="4" name="CaixaDeTexto 19"/>
          <p:cNvSpPr txBox="1"/>
          <p:nvPr/>
        </p:nvSpPr>
        <p:spPr>
          <a:xfrm>
            <a:off x="4216400" y="8828405"/>
            <a:ext cx="2830830" cy="21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800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voz contrafeita da poesia, Figueira da Foz </a:t>
            </a:r>
          </a:p>
        </p:txBody>
      </p:sp>
      <p:sp>
        <p:nvSpPr>
          <p:cNvPr id="5" name="CaixaDeTexto 19"/>
          <p:cNvSpPr txBox="1"/>
          <p:nvPr/>
        </p:nvSpPr>
        <p:spPr>
          <a:xfrm>
            <a:off x="6471284" y="7945605"/>
            <a:ext cx="2402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900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Pela voz contrafeita da poesia, </a:t>
            </a:r>
            <a:r>
              <a:rPr lang="pt-PT" sz="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Constância</a:t>
            </a:r>
            <a:endParaRPr lang="pt-PT" sz="9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ã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ão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ã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253</Words>
  <Application>Microsoft Office PowerPoint</Application>
  <PresentationFormat>Papel A3 (297x420 mm)</PresentationFormat>
  <Paragraphs>17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Aptos</vt:lpstr>
      <vt:lpstr>Arial</vt:lpstr>
      <vt:lpstr>Century Gothic</vt:lpstr>
      <vt:lpstr>Wingdings 3</vt:lpstr>
      <vt:lpstr>Ião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Manuela Barata Dias Antunes</dc:creator>
  <cp:lastModifiedBy>Olga Manuela Barata Dias Antunes</cp:lastModifiedBy>
  <cp:revision>10</cp:revision>
  <dcterms:created xsi:type="dcterms:W3CDTF">2025-04-01T14:58:00Z</dcterms:created>
  <dcterms:modified xsi:type="dcterms:W3CDTF">2025-04-14T10:38:48Z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2070-11.2.0.8991</vt:lpwstr>
  </property>
</Properties>
</file>